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2" r:id="rId3"/>
    <p:sldId id="319" r:id="rId4"/>
    <p:sldId id="314" r:id="rId5"/>
    <p:sldId id="315" r:id="rId6"/>
    <p:sldId id="317" r:id="rId7"/>
    <p:sldId id="305" r:id="rId8"/>
    <p:sldId id="294" r:id="rId9"/>
    <p:sldId id="286" r:id="rId10"/>
    <p:sldId id="284" r:id="rId11"/>
    <p:sldId id="274" r:id="rId12"/>
    <p:sldId id="276" r:id="rId13"/>
    <p:sldId id="289" r:id="rId14"/>
    <p:sldId id="297" r:id="rId15"/>
    <p:sldId id="295" r:id="rId16"/>
    <p:sldId id="298" r:id="rId17"/>
    <p:sldId id="308" r:id="rId18"/>
    <p:sldId id="310" r:id="rId19"/>
    <p:sldId id="311" r:id="rId20"/>
    <p:sldId id="299" r:id="rId21"/>
    <p:sldId id="312" r:id="rId22"/>
    <p:sldId id="300" r:id="rId23"/>
    <p:sldId id="303" r:id="rId24"/>
    <p:sldId id="304" r:id="rId25"/>
    <p:sldId id="260" r:id="rId26"/>
    <p:sldId id="270" r:id="rId27"/>
    <p:sldId id="321" r:id="rId28"/>
    <p:sldId id="32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77"/>
    <p:restoredTop sz="92910"/>
  </p:normalViewPr>
  <p:slideViewPr>
    <p:cSldViewPr snapToGrid="0" snapToObjects="1">
      <p:cViewPr>
        <p:scale>
          <a:sx n="140" d="100"/>
          <a:sy n="140" d="100"/>
        </p:scale>
        <p:origin x="213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62D02-6B13-E045-AEE6-6D6D6B88A99B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1E60D-AFD9-6C4E-A996-81509081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8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1E60D-AFD9-6C4E-A996-81509081B0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8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1E60D-AFD9-6C4E-A996-81509081B0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6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1E60D-AFD9-6C4E-A996-81509081B0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4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1E60D-AFD9-6C4E-A996-81509081B0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3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1E60D-AFD9-6C4E-A996-81509081B0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9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1E60D-AFD9-6C4E-A996-81509081B0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30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1E60D-AFD9-6C4E-A996-81509081B0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1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cs typeface="Consolas" panose="020B0609020204030204" pitchFamily="49" charset="0"/>
              </a:rPr>
              <a:t>Extract long open reading frames: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TransDecoder.LongOrfs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trinity_output.fasta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cs typeface="Consolas" panose="020B0609020204030204" pitchFamily="49" charset="0"/>
              </a:rPr>
              <a:t>Predict the likely coding regions: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TransDecoder.Predict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target_transcripts.fasta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 homology options 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1E60D-AFD9-6C4E-A996-81509081B0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87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cs typeface="Consolas" panose="020B0609020204030204" pitchFamily="49" charset="0"/>
              </a:rPr>
              <a:t>Extract long open reading frames: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TransDecoder.LongOrfs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trinity_output.fasta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cs typeface="Consolas" panose="020B0609020204030204" pitchFamily="49" charset="0"/>
              </a:rPr>
              <a:t>Predict the likely coding regions: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TransDecoder.Predict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target_transcripts.fasta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 homology options 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1E60D-AFD9-6C4E-A996-81509081B0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8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1E60D-AFD9-6C4E-A996-81509081B0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1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46E6-3E83-73C7-BD7D-14974A53C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DFBF-3CB1-ABFD-23BC-16EEB2F18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4AE7D-04E9-38D9-32AF-14252699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B3AA7-2BE3-D40F-348B-4553153F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F8FE6-D777-E3F8-0A6F-390BA7D5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2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690F-0F0D-60C1-4196-0E2AA107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CEAD-687F-2600-E406-30744A15D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68850-472E-4F35-522B-88ACCEC3D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4F88-8E08-97BC-D8D4-41E37D5D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778B5-E45C-FFBF-99CA-A2343249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C9106-9913-F6D9-79AB-83DCDEE9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485FE-BD82-2829-BD7E-98EC122EC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4630E-932B-DB08-D71F-EEDA6A863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79204-5112-4B0C-CFE0-BB7CA1E2E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CEE14-586C-311A-4DAA-7B87662D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0C39-D245-E336-620A-A4F6E23A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811C6-ADB1-F75D-0329-C764EE038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4FA32-91C4-1BDA-0EDC-B17A5D44F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F3423-69EF-9017-52C1-4AF66622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1CDC2-43E0-AE29-6C10-76618AFB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7582-DC46-C2CA-DC21-5A334C1B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65F5D-E5D5-632B-FD96-46D5B587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F13C3-40CC-B913-12B9-3DB7E813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93C44-21EC-0DEC-B142-6CE2961A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F418F-A122-18CD-055B-F0266A96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25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482C-5B0C-4421-01D8-AE324496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1916-E050-39EA-E114-731881BAE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B60C8-0949-9C31-0ADD-60C151F81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A32E4-8745-D5A3-2D6B-B837D9E8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E9EAB-82C7-16BD-9F9E-78AA6264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70C30-D458-E8DB-D3B0-154E2E21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3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BDC8-8B65-6091-38DB-8012AEB8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86DF7-661E-910B-7D9D-CC94E2970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47A86-35A5-1316-04A6-D298C0D1D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DF331B-90FA-EC7F-D8FC-2373986EA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9BC0A-0F31-590E-EF31-8B1285961A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B9C-B75D-1F08-45DC-6A2542A0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9F5041-1A8E-DB1F-F2B2-7BC39684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BE5E1F-E861-E2D1-C752-7660B609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D736-38C0-B393-F718-ED78A70D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527A32-5D7D-8AB2-9922-03A3FD83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21A22-656E-134A-5DC3-C830C3F2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CF1F0-EE91-EC3C-57F5-3DCC3E19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1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6031A-07A0-EA51-4CFB-460C9371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C6DA9-2DF6-AF37-EBC7-1FE7B2B3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C9B1C-C039-FEFF-F2AA-1F1CE7E3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890A-E4BA-CD59-15AD-52799629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AF1B-9B0E-0CCB-33F0-71ED1616B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DF46F-5FB9-A921-3C38-9F02D5CC6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C8D61-2506-BB5E-8AE3-341DD564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15822-AD86-EB27-4AEB-A0C71C30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31D1-420C-1BD1-9E2F-763FE76D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1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F40-FF14-900C-9760-0A49C229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E2AFD9-01C9-EC60-11DD-6BBAD1F42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BA41E-5D50-4466-138F-7E6F121E7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23380-2DB0-2447-7E63-143348A6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B8506-C276-1489-22BB-B8025BC2C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7F824-DDC7-82CA-67F8-C7A98065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4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1B8DD-917C-5F67-27CA-99229E4E2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3F9CC-6529-39C5-EC3B-0B0158254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6A5B0-A3EF-EC18-D78C-FE6B87246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ED9BE-4241-144A-8607-15E290E77E4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00DDD-6900-8F22-AA49-DE09EE579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3ED8E-F41E-4ACE-2105-57AB8D638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81880-A1CC-874F-872D-947717C0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7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D1C6B-6D34-FC7E-C4C8-4E4D0E5D0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 Bioinformatic Workflow for Transcriptome Analysis of Opsin genes in Ephemeroptera (Mayflies)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62A35-3192-D17C-F6CB-76F3A330E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 dirty="0"/>
              <a:t>Ernie Vilela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9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94A7D-D670-CF36-D894-DF427CCB1B07}"/>
              </a:ext>
            </a:extLst>
          </p:cNvPr>
          <p:cNvSpPr txBox="1"/>
          <p:nvPr/>
        </p:nvSpPr>
        <p:spPr>
          <a:xfrm>
            <a:off x="3824961" y="105809"/>
            <a:ext cx="454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BUILDING A 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8318BB-D4B4-44BE-3626-A5787B56E54C}"/>
              </a:ext>
            </a:extLst>
          </p:cNvPr>
          <p:cNvSpPr/>
          <p:nvPr/>
        </p:nvSpPr>
        <p:spPr>
          <a:xfrm>
            <a:off x="350262" y="2252547"/>
            <a:ext cx="3914078" cy="3512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18FB2C9-56E3-8D41-1858-7CD419CEB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231" y="2320291"/>
            <a:ext cx="3688199" cy="1688573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038A85-83A2-5449-0B34-A15952DB2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08"/>
          <a:stretch/>
        </p:blipFill>
        <p:spPr>
          <a:xfrm>
            <a:off x="6095999" y="1757731"/>
            <a:ext cx="5401086" cy="36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1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94A7D-D670-CF36-D894-DF427CCB1B07}"/>
              </a:ext>
            </a:extLst>
          </p:cNvPr>
          <p:cNvSpPr txBox="1"/>
          <p:nvPr/>
        </p:nvSpPr>
        <p:spPr>
          <a:xfrm>
            <a:off x="3824961" y="105809"/>
            <a:ext cx="454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BUILDING A DATABASE</a:t>
            </a:r>
          </a:p>
        </p:txBody>
      </p:sp>
      <p:pic>
        <p:nvPicPr>
          <p:cNvPr id="7" name="image4.png">
            <a:extLst>
              <a:ext uri="{FF2B5EF4-FFF2-40B4-BE49-F238E27FC236}">
                <a16:creationId xmlns:a16="http://schemas.microsoft.com/office/drawing/2014/main" id="{CD7C9E83-D135-2635-5B87-D2C688433F21}"/>
              </a:ext>
            </a:extLst>
          </p:cNvPr>
          <p:cNvPicPr/>
          <p:nvPr/>
        </p:nvPicPr>
        <p:blipFill rotWithShape="1">
          <a:blip r:embed="rId3"/>
          <a:srcRect t="14603" r="56276" b="49615"/>
          <a:stretch/>
        </p:blipFill>
        <p:spPr>
          <a:xfrm>
            <a:off x="232173" y="1685949"/>
            <a:ext cx="4150257" cy="4110447"/>
          </a:xfrm>
          <a:prstGeom prst="rect">
            <a:avLst/>
          </a:prstGeom>
          <a:ln/>
        </p:spPr>
      </p:pic>
      <p:pic>
        <p:nvPicPr>
          <p:cNvPr id="8" name="image7.png">
            <a:extLst>
              <a:ext uri="{FF2B5EF4-FFF2-40B4-BE49-F238E27FC236}">
                <a16:creationId xmlns:a16="http://schemas.microsoft.com/office/drawing/2014/main" id="{69AFD73B-184F-5059-2581-7BEFB6707DE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833888" y="1092819"/>
            <a:ext cx="6522565" cy="5211236"/>
          </a:xfrm>
          <a:prstGeom prst="rect">
            <a:avLst/>
          </a:prstGeom>
          <a:ln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8318BB-D4B4-44BE-3626-A5787B56E54C}"/>
              </a:ext>
            </a:extLst>
          </p:cNvPr>
          <p:cNvSpPr/>
          <p:nvPr/>
        </p:nvSpPr>
        <p:spPr>
          <a:xfrm>
            <a:off x="350262" y="2829201"/>
            <a:ext cx="3914078" cy="3512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9FD00BB2-C6DC-3F82-A0DC-A0117C806B6F}"/>
              </a:ext>
            </a:extLst>
          </p:cNvPr>
          <p:cNvSpPr/>
          <p:nvPr/>
        </p:nvSpPr>
        <p:spPr>
          <a:xfrm rot="5400000">
            <a:off x="1478504" y="2681889"/>
            <a:ext cx="520170" cy="113742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D910E-3D54-589D-8193-9348CA556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62" y="3553731"/>
            <a:ext cx="1637556" cy="1343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F4BD01-E605-6CEE-B57B-36D4DFF7EAF0}"/>
              </a:ext>
            </a:extLst>
          </p:cNvPr>
          <p:cNvSpPr txBox="1"/>
          <p:nvPr/>
        </p:nvSpPr>
        <p:spPr>
          <a:xfrm>
            <a:off x="544677" y="5053208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uniprot_opsins_db.fasta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CD9DC-CE69-7C82-F0E6-0D94E045F7B9}"/>
              </a:ext>
            </a:extLst>
          </p:cNvPr>
          <p:cNvSpPr txBox="1"/>
          <p:nvPr/>
        </p:nvSpPr>
        <p:spPr>
          <a:xfrm>
            <a:off x="544677" y="752140"/>
            <a:ext cx="2596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DOWLOAD</a:t>
            </a:r>
          </a:p>
        </p:txBody>
      </p:sp>
    </p:spTree>
    <p:extLst>
      <p:ext uri="{BB962C8B-B14F-4D97-AF65-F5344CB8AC3E}">
        <p14:creationId xmlns:p14="http://schemas.microsoft.com/office/powerpoint/2010/main" val="369293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94A7D-D670-CF36-D894-DF427CCB1B07}"/>
              </a:ext>
            </a:extLst>
          </p:cNvPr>
          <p:cNvSpPr txBox="1"/>
          <p:nvPr/>
        </p:nvSpPr>
        <p:spPr>
          <a:xfrm>
            <a:off x="3824961" y="105809"/>
            <a:ext cx="454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BUILDING A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99901-A731-BCF4-47ED-FB94BA82BE6F}"/>
              </a:ext>
            </a:extLst>
          </p:cNvPr>
          <p:cNvSpPr txBox="1"/>
          <p:nvPr/>
        </p:nvSpPr>
        <p:spPr>
          <a:xfrm>
            <a:off x="1647568" y="6312985"/>
            <a:ext cx="10387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$../</a:t>
            </a:r>
            <a:r>
              <a:rPr lang="en-US" dirty="0" err="1"/>
              <a:t>mafft</a:t>
            </a:r>
            <a:r>
              <a:rPr lang="en-US" dirty="0"/>
              <a:t>-mac/</a:t>
            </a:r>
            <a:r>
              <a:rPr lang="en-US" dirty="0" err="1"/>
              <a:t>mafft.bat</a:t>
            </a:r>
            <a:r>
              <a:rPr lang="en-US" dirty="0"/>
              <a:t> </a:t>
            </a:r>
            <a:r>
              <a:rPr lang="en-US" dirty="0" err="1"/>
              <a:t>uniprot_opsin_db.fasta</a:t>
            </a:r>
            <a:r>
              <a:rPr lang="en-US" dirty="0"/>
              <a:t> &gt; </a:t>
            </a:r>
            <a:r>
              <a:rPr lang="en-US" dirty="0" err="1"/>
              <a:t>aligned_uniprot_opsin_db.msa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B2C9586-AE33-2093-C993-D6F4AF130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37"/>
          <a:stretch/>
        </p:blipFill>
        <p:spPr>
          <a:xfrm>
            <a:off x="518982" y="1423993"/>
            <a:ext cx="5577017" cy="401001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95BBC9C-35F2-38EC-ED0F-CE33A8EF5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4"/>
          <a:stretch/>
        </p:blipFill>
        <p:spPr>
          <a:xfrm>
            <a:off x="5776034" y="2398133"/>
            <a:ext cx="5896984" cy="424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300407-6826-27F8-A259-CEF9A75ED960}"/>
              </a:ext>
            </a:extLst>
          </p:cNvPr>
          <p:cNvSpPr txBox="1"/>
          <p:nvPr/>
        </p:nvSpPr>
        <p:spPr>
          <a:xfrm>
            <a:off x="544677" y="752140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ALIGNMENT</a:t>
            </a: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3038D95C-6B0C-DE24-6C8B-A68075282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193" y="882575"/>
            <a:ext cx="4121690" cy="78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94A7D-D670-CF36-D894-DF427CCB1B07}"/>
              </a:ext>
            </a:extLst>
          </p:cNvPr>
          <p:cNvSpPr txBox="1"/>
          <p:nvPr/>
        </p:nvSpPr>
        <p:spPr>
          <a:xfrm>
            <a:off x="3824961" y="105809"/>
            <a:ext cx="454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BUILDING A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99901-A731-BCF4-47ED-FB94BA82BE6F}"/>
              </a:ext>
            </a:extLst>
          </p:cNvPr>
          <p:cNvSpPr txBox="1"/>
          <p:nvPr/>
        </p:nvSpPr>
        <p:spPr>
          <a:xfrm>
            <a:off x="1647568" y="6312985"/>
            <a:ext cx="10387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$</a:t>
            </a:r>
            <a:r>
              <a:rPr lang="en-US" dirty="0" err="1"/>
              <a:t>hmmbuild</a:t>
            </a:r>
            <a:r>
              <a:rPr lang="en-US" dirty="0"/>
              <a:t> </a:t>
            </a:r>
            <a:r>
              <a:rPr lang="en-US" dirty="0" err="1"/>
              <a:t>hmmb_aligned_uniprot_opsin_db.hmm</a:t>
            </a:r>
            <a:r>
              <a:rPr lang="en-US" dirty="0"/>
              <a:t> </a:t>
            </a:r>
            <a:r>
              <a:rPr lang="en-US" dirty="0" err="1"/>
              <a:t>aligned_uniprot_opsin_db.msa</a:t>
            </a: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95BBC9C-35F2-38EC-ED0F-CE33A8EF5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44"/>
          <a:stretch/>
        </p:blipFill>
        <p:spPr>
          <a:xfrm>
            <a:off x="626070" y="1421635"/>
            <a:ext cx="5577017" cy="4014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300407-6826-27F8-A259-CEF9A75ED960}"/>
              </a:ext>
            </a:extLst>
          </p:cNvPr>
          <p:cNvSpPr txBox="1"/>
          <p:nvPr/>
        </p:nvSpPr>
        <p:spPr>
          <a:xfrm>
            <a:off x="544677" y="752140"/>
            <a:ext cx="3188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BUILDING A PROFILE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2A524B1-1F4D-A5DB-AE0F-E676BB23B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19" y="2375884"/>
            <a:ext cx="6267481" cy="4121767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AD64AE8-3F48-4C3D-6B79-83447702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89" y="782210"/>
            <a:ext cx="3308319" cy="15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6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1C6B-6D34-FC7E-C4C8-4E4D0E5D03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PIPELINE</a:t>
            </a:r>
          </a:p>
        </p:txBody>
      </p:sp>
      <p:pic>
        <p:nvPicPr>
          <p:cNvPr id="3" name="image4.png">
            <a:extLst>
              <a:ext uri="{FF2B5EF4-FFF2-40B4-BE49-F238E27FC236}">
                <a16:creationId xmlns:a16="http://schemas.microsoft.com/office/drawing/2014/main" id="{7BB6746A-C9E6-A963-F68B-8F87E330092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98227" y="406082"/>
            <a:ext cx="4995545" cy="6045835"/>
          </a:xfrm>
          <a:prstGeom prst="rect">
            <a:avLst/>
          </a:prstGeom>
          <a:ln/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8071AD9D-256E-DC84-B904-3E0B3B644504}"/>
              </a:ext>
            </a:extLst>
          </p:cNvPr>
          <p:cNvSpPr/>
          <p:nvPr/>
        </p:nvSpPr>
        <p:spPr>
          <a:xfrm>
            <a:off x="3596519" y="832022"/>
            <a:ext cx="385470" cy="2784389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B5138EDE-415B-87DC-65B1-751C74D1587D}"/>
              </a:ext>
            </a:extLst>
          </p:cNvPr>
          <p:cNvSpPr/>
          <p:nvPr/>
        </p:nvSpPr>
        <p:spPr>
          <a:xfrm>
            <a:off x="4516747" y="4608381"/>
            <a:ext cx="385470" cy="886257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407B36B-8D2B-22A9-CB7F-ED7B606D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125" y="2007119"/>
            <a:ext cx="434194" cy="43419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DE2DEA3-8688-1E7F-0079-F2F26988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89" y="4834412"/>
            <a:ext cx="434194" cy="43419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EE58551A-147E-5618-473D-4257D563CF0C}"/>
              </a:ext>
            </a:extLst>
          </p:cNvPr>
          <p:cNvSpPr/>
          <p:nvPr/>
        </p:nvSpPr>
        <p:spPr>
          <a:xfrm>
            <a:off x="5107459" y="5148649"/>
            <a:ext cx="1540476" cy="362465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44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4.png">
            <a:extLst>
              <a:ext uri="{FF2B5EF4-FFF2-40B4-BE49-F238E27FC236}">
                <a16:creationId xmlns:a16="http://schemas.microsoft.com/office/drawing/2014/main" id="{F8F6D178-47AA-279B-72D3-1DECFF9631D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95809" y="768128"/>
            <a:ext cx="4186460" cy="5066643"/>
          </a:xfrm>
          <a:prstGeom prst="rect">
            <a:avLst/>
          </a:prstGeom>
          <a:ln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2DF7A8-76D4-FBA1-1D9A-C121D555DD31}"/>
              </a:ext>
            </a:extLst>
          </p:cNvPr>
          <p:cNvSpPr/>
          <p:nvPr/>
        </p:nvSpPr>
        <p:spPr>
          <a:xfrm>
            <a:off x="3096047" y="0"/>
            <a:ext cx="5742879" cy="676879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F0839C-3C3D-8307-433A-5ED86DDAC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455" y="1046621"/>
            <a:ext cx="10868276" cy="2837827"/>
          </a:xfrm>
        </p:spPr>
        <p:txBody>
          <a:bodyPr/>
          <a:lstStyle/>
          <a:p>
            <a:r>
              <a:rPr lang="en-US" dirty="0"/>
              <a:t>THE WORKFLOW</a:t>
            </a:r>
            <a:br>
              <a:rPr lang="en-US" dirty="0"/>
            </a:br>
            <a:r>
              <a:rPr lang="en-US" sz="3600" dirty="0"/>
              <a:t>MAIN STEPS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1272E-2BE5-FBEA-D1C3-1A59769BF912}"/>
              </a:ext>
            </a:extLst>
          </p:cNvPr>
          <p:cNvSpPr/>
          <p:nvPr/>
        </p:nvSpPr>
        <p:spPr>
          <a:xfrm>
            <a:off x="3378820" y="5430644"/>
            <a:ext cx="5475248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5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1C6B-6D34-FC7E-C4C8-4E4D0E5D03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PIPELINE</a:t>
            </a:r>
          </a:p>
        </p:txBody>
      </p:sp>
      <p:pic>
        <p:nvPicPr>
          <p:cNvPr id="3" name="image4.png">
            <a:extLst>
              <a:ext uri="{FF2B5EF4-FFF2-40B4-BE49-F238E27FC236}">
                <a16:creationId xmlns:a16="http://schemas.microsoft.com/office/drawing/2014/main" id="{7BB6746A-C9E6-A963-F68B-8F87E330092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98227" y="406082"/>
            <a:ext cx="4995545" cy="6045835"/>
          </a:xfrm>
          <a:prstGeom prst="rect">
            <a:avLst/>
          </a:prstGeom>
          <a:ln/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8071AD9D-256E-DC84-B904-3E0B3B644504}"/>
              </a:ext>
            </a:extLst>
          </p:cNvPr>
          <p:cNvSpPr/>
          <p:nvPr/>
        </p:nvSpPr>
        <p:spPr>
          <a:xfrm>
            <a:off x="3596519" y="832022"/>
            <a:ext cx="385470" cy="2784389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B5138EDE-415B-87DC-65B1-751C74D1587D}"/>
              </a:ext>
            </a:extLst>
          </p:cNvPr>
          <p:cNvSpPr/>
          <p:nvPr/>
        </p:nvSpPr>
        <p:spPr>
          <a:xfrm>
            <a:off x="4516747" y="4608381"/>
            <a:ext cx="385470" cy="886257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407B36B-8D2B-22A9-CB7F-ED7B606D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125" y="2007119"/>
            <a:ext cx="434194" cy="43419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DE2DEA3-8688-1E7F-0079-F2F26988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89" y="4834412"/>
            <a:ext cx="434194" cy="434194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60CC2DD7-D7DC-8D4C-6776-B289613FD958}"/>
              </a:ext>
            </a:extLst>
          </p:cNvPr>
          <p:cNvSpPr/>
          <p:nvPr/>
        </p:nvSpPr>
        <p:spPr>
          <a:xfrm flipH="1">
            <a:off x="8333274" y="1122363"/>
            <a:ext cx="260497" cy="2848275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91869A89-8720-7490-2547-6D72947DA7BF}"/>
              </a:ext>
            </a:extLst>
          </p:cNvPr>
          <p:cNvSpPr/>
          <p:nvPr/>
        </p:nvSpPr>
        <p:spPr>
          <a:xfrm flipH="1">
            <a:off x="8232096" y="5198037"/>
            <a:ext cx="202355" cy="781577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3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94A7D-D670-CF36-D894-DF427CCB1B07}"/>
              </a:ext>
            </a:extLst>
          </p:cNvPr>
          <p:cNvSpPr txBox="1"/>
          <p:nvPr/>
        </p:nvSpPr>
        <p:spPr>
          <a:xfrm>
            <a:off x="3824961" y="105809"/>
            <a:ext cx="5379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TRIMMING AND CLEANING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00407-6826-27F8-A259-CEF9A75ED960}"/>
              </a:ext>
            </a:extLst>
          </p:cNvPr>
          <p:cNvSpPr txBox="1"/>
          <p:nvPr/>
        </p:nvSpPr>
        <p:spPr>
          <a:xfrm>
            <a:off x="544677" y="752140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ALIGNMENT</a:t>
            </a:r>
          </a:p>
        </p:txBody>
      </p:sp>
      <p:pic>
        <p:nvPicPr>
          <p:cNvPr id="2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7CEBC7DE-51C6-6776-4E8C-AFEBEBC21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4533"/>
          <a:stretch/>
        </p:blipFill>
        <p:spPr>
          <a:xfrm>
            <a:off x="575038" y="1652626"/>
            <a:ext cx="5792811" cy="1906116"/>
          </a:xfrm>
        </p:spPr>
      </p:pic>
      <p:pic>
        <p:nvPicPr>
          <p:cNvPr id="4" name="Picture 3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25C80772-A2CC-4858-3A5F-22557672C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543" y="2819872"/>
            <a:ext cx="4271279" cy="3203459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5C4E4719-13C9-0DFB-9E5E-79851AD14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543" y="1516727"/>
            <a:ext cx="3388154" cy="772212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7BEDB330-5F94-4D6A-F886-1A27646B8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535" y="4346247"/>
            <a:ext cx="919407" cy="929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BA24C-695D-32E0-ECB9-5D43CD8D100F}"/>
              </a:ext>
            </a:extLst>
          </p:cNvPr>
          <p:cNvSpPr txBox="1"/>
          <p:nvPr/>
        </p:nvSpPr>
        <p:spPr>
          <a:xfrm>
            <a:off x="3290562" y="4538698"/>
            <a:ext cx="204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FastQC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76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94A7D-D670-CF36-D894-DF427CCB1B07}"/>
              </a:ext>
            </a:extLst>
          </p:cNvPr>
          <p:cNvSpPr txBox="1"/>
          <p:nvPr/>
        </p:nvSpPr>
        <p:spPr>
          <a:xfrm>
            <a:off x="3824961" y="105809"/>
            <a:ext cx="4679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TRANSCRIPT ASSEMBLY</a:t>
            </a:r>
          </a:p>
        </p:txBody>
      </p:sp>
      <p:pic>
        <p:nvPicPr>
          <p:cNvPr id="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FC96762-9E3A-D9E5-76DA-3144C2862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63" y="1242813"/>
            <a:ext cx="5943730" cy="454695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7D8EDFD-5A44-E8DE-8A3F-F1755D914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445" y="1838110"/>
            <a:ext cx="6301036" cy="46595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9D24EA-3DEE-76CB-6B2D-3941F81D5CF9}"/>
              </a:ext>
            </a:extLst>
          </p:cNvPr>
          <p:cNvSpPr txBox="1"/>
          <p:nvPr/>
        </p:nvSpPr>
        <p:spPr>
          <a:xfrm>
            <a:off x="1400433" y="6211669"/>
            <a:ext cx="9819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.../opt/trinity/Trinity/ --</a:t>
            </a:r>
            <a:r>
              <a:rPr lang="en-US" dirty="0" err="1"/>
              <a:t>seqType</a:t>
            </a:r>
            <a:r>
              <a:rPr lang="en-US" dirty="0"/>
              <a:t> </a:t>
            </a:r>
            <a:r>
              <a:rPr lang="en-US" dirty="0" err="1"/>
              <a:t>fq</a:t>
            </a:r>
            <a:r>
              <a:rPr lang="en-US" dirty="0"/>
              <a:t> --</a:t>
            </a:r>
            <a:r>
              <a:rPr lang="en-US" dirty="0" err="1"/>
              <a:t>max_memory</a:t>
            </a:r>
            <a:r>
              <a:rPr lang="en-US" dirty="0"/>
              <a:t> 50G --left clean_1.fq --right clean_2.fq --CPU 2 --</a:t>
            </a:r>
            <a:r>
              <a:rPr lang="en-US" dirty="0" err="1"/>
              <a:t>SS_lib_type</a:t>
            </a:r>
            <a:r>
              <a:rPr lang="en-US" dirty="0"/>
              <a:t> RF</a:t>
            </a: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C237689-8C02-6C2D-9F09-C9825CDAA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254" y="644387"/>
            <a:ext cx="2021874" cy="140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94A7D-D670-CF36-D894-DF427CCB1B07}"/>
              </a:ext>
            </a:extLst>
          </p:cNvPr>
          <p:cNvSpPr txBox="1"/>
          <p:nvPr/>
        </p:nvSpPr>
        <p:spPr>
          <a:xfrm>
            <a:off x="2279625" y="105809"/>
            <a:ext cx="8594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IDENTIFYING CANDIDATE CODING REGIONS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8C693F6-E1FC-E429-4140-C1B8FF653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25" y="804728"/>
            <a:ext cx="6573694" cy="4817944"/>
          </a:xfrm>
          <a:prstGeom prst="rect">
            <a:avLst/>
          </a:prstGeom>
        </p:spPr>
      </p:pic>
      <p:pic>
        <p:nvPicPr>
          <p:cNvPr id="13" name="Picture 12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520E42B6-DBD7-676D-8749-6AA62E4FC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031" y="1431963"/>
            <a:ext cx="3683000" cy="6477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6F566AC-A929-6FDA-56FF-488AC8359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32" y="1869351"/>
            <a:ext cx="6318598" cy="4672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221D86-47CD-39DE-793B-4C6293953B89}"/>
              </a:ext>
            </a:extLst>
          </p:cNvPr>
          <p:cNvSpPr txBox="1"/>
          <p:nvPr/>
        </p:nvSpPr>
        <p:spPr>
          <a:xfrm>
            <a:off x="7490793" y="626185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longest_orfs.pep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4.png">
            <a:extLst>
              <a:ext uri="{FF2B5EF4-FFF2-40B4-BE49-F238E27FC236}">
                <a16:creationId xmlns:a16="http://schemas.microsoft.com/office/drawing/2014/main" id="{F8F6D178-47AA-279B-72D3-1DECFF9631D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95809" y="768128"/>
            <a:ext cx="4186460" cy="5066643"/>
          </a:xfrm>
          <a:prstGeom prst="rect">
            <a:avLst/>
          </a:prstGeom>
          <a:ln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2DF7A8-76D4-FBA1-1D9A-C121D555DD31}"/>
              </a:ext>
            </a:extLst>
          </p:cNvPr>
          <p:cNvSpPr/>
          <p:nvPr/>
        </p:nvSpPr>
        <p:spPr>
          <a:xfrm>
            <a:off x="3111189" y="0"/>
            <a:ext cx="5742879" cy="676879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F0839C-3C3D-8307-433A-5ED86DDAC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455" y="1046621"/>
            <a:ext cx="10868276" cy="2837827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1272E-2BE5-FBEA-D1C3-1A59769BF912}"/>
              </a:ext>
            </a:extLst>
          </p:cNvPr>
          <p:cNvSpPr/>
          <p:nvPr/>
        </p:nvSpPr>
        <p:spPr>
          <a:xfrm>
            <a:off x="3378820" y="5430644"/>
            <a:ext cx="5475248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92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1C6B-6D34-FC7E-C4C8-4E4D0E5D03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PIPELINE</a:t>
            </a:r>
          </a:p>
        </p:txBody>
      </p:sp>
      <p:pic>
        <p:nvPicPr>
          <p:cNvPr id="3" name="image4.png">
            <a:extLst>
              <a:ext uri="{FF2B5EF4-FFF2-40B4-BE49-F238E27FC236}">
                <a16:creationId xmlns:a16="http://schemas.microsoft.com/office/drawing/2014/main" id="{7BB6746A-C9E6-A963-F68B-8F87E330092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98227" y="406082"/>
            <a:ext cx="4995545" cy="6045835"/>
          </a:xfrm>
          <a:prstGeom prst="rect">
            <a:avLst/>
          </a:prstGeom>
          <a:ln/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8071AD9D-256E-DC84-B904-3E0B3B644504}"/>
              </a:ext>
            </a:extLst>
          </p:cNvPr>
          <p:cNvSpPr/>
          <p:nvPr/>
        </p:nvSpPr>
        <p:spPr>
          <a:xfrm>
            <a:off x="3596519" y="832022"/>
            <a:ext cx="385470" cy="2784389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B5138EDE-415B-87DC-65B1-751C74D1587D}"/>
              </a:ext>
            </a:extLst>
          </p:cNvPr>
          <p:cNvSpPr/>
          <p:nvPr/>
        </p:nvSpPr>
        <p:spPr>
          <a:xfrm>
            <a:off x="4516747" y="4608381"/>
            <a:ext cx="385470" cy="886257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407B36B-8D2B-22A9-CB7F-ED7B606D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125" y="2007119"/>
            <a:ext cx="434194" cy="43419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DE2DEA3-8688-1E7F-0079-F2F26988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89" y="4834412"/>
            <a:ext cx="434194" cy="434194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60CC2DD7-D7DC-8D4C-6776-B289613FD958}"/>
              </a:ext>
            </a:extLst>
          </p:cNvPr>
          <p:cNvSpPr/>
          <p:nvPr/>
        </p:nvSpPr>
        <p:spPr>
          <a:xfrm flipH="1">
            <a:off x="8333274" y="1122363"/>
            <a:ext cx="260497" cy="2848275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91869A89-8720-7490-2547-6D72947DA7BF}"/>
              </a:ext>
            </a:extLst>
          </p:cNvPr>
          <p:cNvSpPr/>
          <p:nvPr/>
        </p:nvSpPr>
        <p:spPr>
          <a:xfrm flipH="1">
            <a:off x="8232096" y="5198037"/>
            <a:ext cx="202355" cy="781577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F4629DB9-47BC-207F-A4E4-0B997A662DE9}"/>
              </a:ext>
            </a:extLst>
          </p:cNvPr>
          <p:cNvSpPr/>
          <p:nvPr/>
        </p:nvSpPr>
        <p:spPr>
          <a:xfrm>
            <a:off x="5898291" y="3789405"/>
            <a:ext cx="1540476" cy="362465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20EF2A5-E7E4-D7E2-FE6A-BECE7C2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463" y="2123457"/>
            <a:ext cx="434194" cy="4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1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94A7D-D670-CF36-D894-DF427CCB1B07}"/>
              </a:ext>
            </a:extLst>
          </p:cNvPr>
          <p:cNvSpPr txBox="1"/>
          <p:nvPr/>
        </p:nvSpPr>
        <p:spPr>
          <a:xfrm>
            <a:off x="2279625" y="105809"/>
            <a:ext cx="8721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SEARCHING FOR HOMOLOGOUS SEQUENCES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3B1A9-B239-EBC2-4493-22405110E02A}"/>
              </a:ext>
            </a:extLst>
          </p:cNvPr>
          <p:cNvSpPr txBox="1"/>
          <p:nvPr/>
        </p:nvSpPr>
        <p:spPr>
          <a:xfrm>
            <a:off x="823174" y="2670048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aligned_opsins_db.hmm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8EC58-0E8D-0C9C-6C0F-6DCA5246A8FA}"/>
              </a:ext>
            </a:extLst>
          </p:cNvPr>
          <p:cNvSpPr txBox="1"/>
          <p:nvPr/>
        </p:nvSpPr>
        <p:spPr>
          <a:xfrm>
            <a:off x="1197443" y="5102352"/>
            <a:ext cx="17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longest_orfs.pep</a:t>
            </a:r>
            <a:endParaRPr lang="en-US" dirty="0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24EC10-CB68-D7DE-A5B2-63CD2894C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286" y="2670048"/>
            <a:ext cx="2749763" cy="129961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4DFC173-E70C-A9FC-978C-25E3085FA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751" y="1655064"/>
            <a:ext cx="5032682" cy="3721608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8F60C49-6B86-A98F-B643-FFD940364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498" y="1532636"/>
            <a:ext cx="809628" cy="1038614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9B0ABA7-47E9-F253-7433-B82B9459E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675" y="4063738"/>
            <a:ext cx="809628" cy="1038614"/>
          </a:xfrm>
          <a:prstGeom prst="rect">
            <a:avLst/>
          </a:prstGeom>
        </p:spPr>
      </p:pic>
      <p:sp>
        <p:nvSpPr>
          <p:cNvPr id="18" name="Striped Right Arrow 17">
            <a:extLst>
              <a:ext uri="{FF2B5EF4-FFF2-40B4-BE49-F238E27FC236}">
                <a16:creationId xmlns:a16="http://schemas.microsoft.com/office/drawing/2014/main" id="{F3354B8F-CA91-D79B-CF3F-636333512C85}"/>
              </a:ext>
            </a:extLst>
          </p:cNvPr>
          <p:cNvSpPr/>
          <p:nvPr/>
        </p:nvSpPr>
        <p:spPr>
          <a:xfrm rot="1689296">
            <a:off x="3127462" y="2170700"/>
            <a:ext cx="886968" cy="58164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6886BFAF-F53B-135C-F44C-71044D4C3CEC}"/>
              </a:ext>
            </a:extLst>
          </p:cNvPr>
          <p:cNvSpPr/>
          <p:nvPr/>
        </p:nvSpPr>
        <p:spPr>
          <a:xfrm rot="21001121">
            <a:off x="3117571" y="3923594"/>
            <a:ext cx="886968" cy="581644"/>
          </a:xfrm>
          <a:prstGeom prst="stripedRightArrow">
            <a:avLst>
              <a:gd name="adj1" fmla="val 50000"/>
              <a:gd name="adj2" fmla="val 48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17DFD-3A9B-1758-AB19-5C238D2EC281}"/>
              </a:ext>
            </a:extLst>
          </p:cNvPr>
          <p:cNvSpPr txBox="1"/>
          <p:nvPr/>
        </p:nvSpPr>
        <p:spPr>
          <a:xfrm>
            <a:off x="8742617" y="5287018"/>
            <a:ext cx="165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opsin_hits.fasta</a:t>
            </a:r>
            <a:endParaRPr lang="en-US" dirty="0"/>
          </a:p>
        </p:txBody>
      </p:sp>
      <p:sp>
        <p:nvSpPr>
          <p:cNvPr id="21" name="Striped Right Arrow 20">
            <a:extLst>
              <a:ext uri="{FF2B5EF4-FFF2-40B4-BE49-F238E27FC236}">
                <a16:creationId xmlns:a16="http://schemas.microsoft.com/office/drawing/2014/main" id="{0481AE67-C180-7ABF-BE7C-22C0B82AB488}"/>
              </a:ext>
            </a:extLst>
          </p:cNvPr>
          <p:cNvSpPr/>
          <p:nvPr/>
        </p:nvSpPr>
        <p:spPr>
          <a:xfrm>
            <a:off x="6707787" y="3138178"/>
            <a:ext cx="381216" cy="58164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20EC22-C7DB-7464-A47F-4F900AC68E6A}"/>
              </a:ext>
            </a:extLst>
          </p:cNvPr>
          <p:cNvSpPr txBox="1"/>
          <p:nvPr/>
        </p:nvSpPr>
        <p:spPr>
          <a:xfrm>
            <a:off x="4849368" y="3969662"/>
            <a:ext cx="13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hmmrsearch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8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1C6B-6D34-FC7E-C4C8-4E4D0E5D03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PIPELINE</a:t>
            </a:r>
          </a:p>
        </p:txBody>
      </p:sp>
      <p:pic>
        <p:nvPicPr>
          <p:cNvPr id="3" name="image4.png">
            <a:extLst>
              <a:ext uri="{FF2B5EF4-FFF2-40B4-BE49-F238E27FC236}">
                <a16:creationId xmlns:a16="http://schemas.microsoft.com/office/drawing/2014/main" id="{7BB6746A-C9E6-A963-F68B-8F87E330092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98227" y="406082"/>
            <a:ext cx="4995545" cy="6045835"/>
          </a:xfrm>
          <a:prstGeom prst="rect">
            <a:avLst/>
          </a:prstGeom>
          <a:ln/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8071AD9D-256E-DC84-B904-3E0B3B644504}"/>
              </a:ext>
            </a:extLst>
          </p:cNvPr>
          <p:cNvSpPr/>
          <p:nvPr/>
        </p:nvSpPr>
        <p:spPr>
          <a:xfrm>
            <a:off x="3596519" y="832022"/>
            <a:ext cx="385470" cy="2784389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B5138EDE-415B-87DC-65B1-751C74D1587D}"/>
              </a:ext>
            </a:extLst>
          </p:cNvPr>
          <p:cNvSpPr/>
          <p:nvPr/>
        </p:nvSpPr>
        <p:spPr>
          <a:xfrm>
            <a:off x="4516747" y="4608381"/>
            <a:ext cx="385470" cy="886257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407B36B-8D2B-22A9-CB7F-ED7B606D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125" y="2007119"/>
            <a:ext cx="434194" cy="43419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DE2DEA3-8688-1E7F-0079-F2F26988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89" y="4834412"/>
            <a:ext cx="434194" cy="434194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60CC2DD7-D7DC-8D4C-6776-B289613FD958}"/>
              </a:ext>
            </a:extLst>
          </p:cNvPr>
          <p:cNvSpPr/>
          <p:nvPr/>
        </p:nvSpPr>
        <p:spPr>
          <a:xfrm flipH="1">
            <a:off x="8333274" y="1122363"/>
            <a:ext cx="260497" cy="2848275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91869A89-8720-7490-2547-6D72947DA7BF}"/>
              </a:ext>
            </a:extLst>
          </p:cNvPr>
          <p:cNvSpPr/>
          <p:nvPr/>
        </p:nvSpPr>
        <p:spPr>
          <a:xfrm flipH="1">
            <a:off x="8232096" y="5198037"/>
            <a:ext cx="202355" cy="781577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F4629DB9-47BC-207F-A4E4-0B997A662DE9}"/>
              </a:ext>
            </a:extLst>
          </p:cNvPr>
          <p:cNvSpPr/>
          <p:nvPr/>
        </p:nvSpPr>
        <p:spPr>
          <a:xfrm>
            <a:off x="5796919" y="5961444"/>
            <a:ext cx="1540476" cy="362465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20EF2A5-E7E4-D7E2-FE6A-BECE7C2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463" y="2123457"/>
            <a:ext cx="434194" cy="43419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764AABA-7FA8-E1A1-C6B3-D4383794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050" y="5371728"/>
            <a:ext cx="434194" cy="4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1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4.png">
            <a:extLst>
              <a:ext uri="{FF2B5EF4-FFF2-40B4-BE49-F238E27FC236}">
                <a16:creationId xmlns:a16="http://schemas.microsoft.com/office/drawing/2014/main" id="{F8F6D178-47AA-279B-72D3-1DECFF9631D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95809" y="768128"/>
            <a:ext cx="4186460" cy="5066643"/>
          </a:xfrm>
          <a:prstGeom prst="rect">
            <a:avLst/>
          </a:prstGeom>
          <a:ln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2DF7A8-76D4-FBA1-1D9A-C121D555DD31}"/>
              </a:ext>
            </a:extLst>
          </p:cNvPr>
          <p:cNvSpPr/>
          <p:nvPr/>
        </p:nvSpPr>
        <p:spPr>
          <a:xfrm>
            <a:off x="3111189" y="0"/>
            <a:ext cx="5742879" cy="676879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F0839C-3C3D-8307-433A-5ED86DDAC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455" y="1046621"/>
            <a:ext cx="10868276" cy="283782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1272E-2BE5-FBEA-D1C3-1A59769BF912}"/>
              </a:ext>
            </a:extLst>
          </p:cNvPr>
          <p:cNvSpPr/>
          <p:nvPr/>
        </p:nvSpPr>
        <p:spPr>
          <a:xfrm>
            <a:off x="3378820" y="5430644"/>
            <a:ext cx="5475248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75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6FA9A79A-D96E-3CE3-3676-9E3719994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714282"/>
              </p:ext>
            </p:extLst>
          </p:nvPr>
        </p:nvGraphicFramePr>
        <p:xfrm>
          <a:off x="3037226" y="1393568"/>
          <a:ext cx="6295848" cy="3799840"/>
        </p:xfrm>
        <a:graphic>
          <a:graphicData uri="http://schemas.openxmlformats.org/drawingml/2006/table">
            <a:tbl>
              <a:tblPr firstRow="1" bandRow="1">
                <a:solidFill>
                  <a:srgbClr val="625DFF"/>
                </a:solidFill>
                <a:tableStyleId>{5C22544A-7EE6-4342-B048-85BDC9FD1C3A}</a:tableStyleId>
              </a:tblPr>
              <a:tblGrid>
                <a:gridCol w="1573962">
                  <a:extLst>
                    <a:ext uri="{9D8B030D-6E8A-4147-A177-3AD203B41FA5}">
                      <a16:colId xmlns:a16="http://schemas.microsoft.com/office/drawing/2014/main" val="245381172"/>
                    </a:ext>
                  </a:extLst>
                </a:gridCol>
                <a:gridCol w="1573962">
                  <a:extLst>
                    <a:ext uri="{9D8B030D-6E8A-4147-A177-3AD203B41FA5}">
                      <a16:colId xmlns:a16="http://schemas.microsoft.com/office/drawing/2014/main" val="1355945991"/>
                    </a:ext>
                  </a:extLst>
                </a:gridCol>
                <a:gridCol w="1573962">
                  <a:extLst>
                    <a:ext uri="{9D8B030D-6E8A-4147-A177-3AD203B41FA5}">
                      <a16:colId xmlns:a16="http://schemas.microsoft.com/office/drawing/2014/main" val="4064749386"/>
                    </a:ext>
                  </a:extLst>
                </a:gridCol>
                <a:gridCol w="1573962">
                  <a:extLst>
                    <a:ext uri="{9D8B030D-6E8A-4147-A177-3AD203B41FA5}">
                      <a16:colId xmlns:a16="http://schemas.microsoft.com/office/drawing/2014/main" val="17931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Family</a:t>
                      </a:r>
                      <a:endParaRPr lang="en-US" b="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625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Genus</a:t>
                      </a:r>
                      <a:endParaRPr lang="en-US" b="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625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Species</a:t>
                      </a:r>
                      <a:endParaRPr lang="en-US" b="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625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 Opsin Genes Count</a:t>
                      </a:r>
                      <a:endParaRPr lang="en-US" b="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625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1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Baetidae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Cloeon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dipterum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5834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Baetidae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Cloeon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dipterum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0278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Baetidae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Cloeon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dipterum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57996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Ephemeridae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Hexagenia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rigida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9463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Baetidae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Callibaetis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sp.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1781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Baetidae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Callibaetis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fluctuans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8178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Baetidae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Beatis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sp.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4337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Heptageniidae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Stenacron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interpunctatum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000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Heptageniidae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Stenacron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interpunctatum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829061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25BEECB-BEBC-0B5C-3F07-4C11AF9788BE}"/>
              </a:ext>
            </a:extLst>
          </p:cNvPr>
          <p:cNvSpPr txBox="1"/>
          <p:nvPr/>
        </p:nvSpPr>
        <p:spPr>
          <a:xfrm>
            <a:off x="1014984" y="896112"/>
            <a:ext cx="436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31F2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SPECIMEN AND OPSIN GENE COUNT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8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B27A03C-FECA-349E-0CF7-C8C5A192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119" y="182491"/>
            <a:ext cx="5972537" cy="6189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36E36-0E00-D485-5FF4-3A78D284E72B}"/>
              </a:ext>
            </a:extLst>
          </p:cNvPr>
          <p:cNvSpPr txBox="1"/>
          <p:nvPr/>
        </p:nvSpPr>
        <p:spPr>
          <a:xfrm>
            <a:off x="6782764" y="486351"/>
            <a:ext cx="177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EE80A-C6B3-F3B0-902C-FA07F73194E2}"/>
              </a:ext>
            </a:extLst>
          </p:cNvPr>
          <p:cNvSpPr txBox="1"/>
          <p:nvPr/>
        </p:nvSpPr>
        <p:spPr>
          <a:xfrm>
            <a:off x="6531405" y="402142"/>
            <a:ext cx="3334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25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Opsin count: 6, 10, 16, 21, 31, 35  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DE6AA3E-C90D-B41B-7410-6AF77086183F}"/>
              </a:ext>
            </a:extLst>
          </p:cNvPr>
          <p:cNvSpPr/>
          <p:nvPr/>
        </p:nvSpPr>
        <p:spPr>
          <a:xfrm>
            <a:off x="5131179" y="167992"/>
            <a:ext cx="2567080" cy="7290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34E751E-3A41-C677-300B-3834CB166932}"/>
              </a:ext>
            </a:extLst>
          </p:cNvPr>
          <p:cNvSpPr/>
          <p:nvPr/>
        </p:nvSpPr>
        <p:spPr>
          <a:xfrm>
            <a:off x="6661801" y="1383074"/>
            <a:ext cx="2143247" cy="7290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229822C-C4B5-CA1B-47F8-2F47F27E31A8}"/>
              </a:ext>
            </a:extLst>
          </p:cNvPr>
          <p:cNvSpPr/>
          <p:nvPr/>
        </p:nvSpPr>
        <p:spPr>
          <a:xfrm>
            <a:off x="8760975" y="3697938"/>
            <a:ext cx="1754625" cy="7290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510E2E-DB1C-7749-A8D0-CE75F6DEF64E}"/>
              </a:ext>
            </a:extLst>
          </p:cNvPr>
          <p:cNvSpPr txBox="1"/>
          <p:nvPr/>
        </p:nvSpPr>
        <p:spPr>
          <a:xfrm>
            <a:off x="7864139" y="1578321"/>
            <a:ext cx="2273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25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Opsin count: 7, 24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FC08DC-102D-724B-9F73-F62F9A7D36F9}"/>
              </a:ext>
            </a:extLst>
          </p:cNvPr>
          <p:cNvSpPr txBox="1"/>
          <p:nvPr/>
        </p:nvSpPr>
        <p:spPr>
          <a:xfrm>
            <a:off x="9638287" y="3893185"/>
            <a:ext cx="2273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25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Opsin count: 28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923D8-31E5-CBB8-A884-F88573E1DE83}"/>
              </a:ext>
            </a:extLst>
          </p:cNvPr>
          <p:cNvSpPr txBox="1"/>
          <p:nvPr/>
        </p:nvSpPr>
        <p:spPr>
          <a:xfrm>
            <a:off x="2042097" y="6016816"/>
            <a:ext cx="198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(Ogden et al, 2009)</a:t>
            </a:r>
          </a:p>
        </p:txBody>
      </p:sp>
    </p:spTree>
    <p:extLst>
      <p:ext uri="{BB962C8B-B14F-4D97-AF65-F5344CB8AC3E}">
        <p14:creationId xmlns:p14="http://schemas.microsoft.com/office/powerpoint/2010/main" val="1013772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377A5-7781-6BE5-9073-177B167E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9D59A0-291D-60CF-8B6B-580269C45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for Repeats</a:t>
            </a:r>
          </a:p>
          <a:p>
            <a:r>
              <a:rPr lang="en-US" dirty="0"/>
              <a:t>Specify  Opsin type (LW, SW, UV)</a:t>
            </a:r>
          </a:p>
          <a:p>
            <a:r>
              <a:rPr lang="en-US" dirty="0"/>
              <a:t>Take into account life stage of specimens. </a:t>
            </a:r>
          </a:p>
        </p:txBody>
      </p:sp>
    </p:spTree>
    <p:extLst>
      <p:ext uri="{BB962C8B-B14F-4D97-AF65-F5344CB8AC3E}">
        <p14:creationId xmlns:p14="http://schemas.microsoft.com/office/powerpoint/2010/main" val="342184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1C6B-6D34-FC7E-C4C8-4E4D0E5D03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PIPELINE</a:t>
            </a:r>
          </a:p>
        </p:txBody>
      </p:sp>
      <p:pic>
        <p:nvPicPr>
          <p:cNvPr id="3" name="image4.png">
            <a:extLst>
              <a:ext uri="{FF2B5EF4-FFF2-40B4-BE49-F238E27FC236}">
                <a16:creationId xmlns:a16="http://schemas.microsoft.com/office/drawing/2014/main" id="{7BB6746A-C9E6-A963-F68B-8F87E330092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98227" y="406082"/>
            <a:ext cx="4995545" cy="6045835"/>
          </a:xfrm>
          <a:prstGeom prst="rect">
            <a:avLst/>
          </a:prstGeom>
          <a:ln/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8071AD9D-256E-DC84-B904-3E0B3B644504}"/>
              </a:ext>
            </a:extLst>
          </p:cNvPr>
          <p:cNvSpPr/>
          <p:nvPr/>
        </p:nvSpPr>
        <p:spPr>
          <a:xfrm>
            <a:off x="3596519" y="832022"/>
            <a:ext cx="385470" cy="2784389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B5138EDE-415B-87DC-65B1-751C74D1587D}"/>
              </a:ext>
            </a:extLst>
          </p:cNvPr>
          <p:cNvSpPr/>
          <p:nvPr/>
        </p:nvSpPr>
        <p:spPr>
          <a:xfrm>
            <a:off x="4516747" y="4608381"/>
            <a:ext cx="385470" cy="886257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407B36B-8D2B-22A9-CB7F-ED7B606D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125" y="2007119"/>
            <a:ext cx="434194" cy="43419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DE2DEA3-8688-1E7F-0079-F2F26988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89" y="4834412"/>
            <a:ext cx="434194" cy="434194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60CC2DD7-D7DC-8D4C-6776-B289613FD958}"/>
              </a:ext>
            </a:extLst>
          </p:cNvPr>
          <p:cNvSpPr/>
          <p:nvPr/>
        </p:nvSpPr>
        <p:spPr>
          <a:xfrm flipH="1">
            <a:off x="8333274" y="1122363"/>
            <a:ext cx="260497" cy="2848275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91869A89-8720-7490-2547-6D72947DA7BF}"/>
              </a:ext>
            </a:extLst>
          </p:cNvPr>
          <p:cNvSpPr/>
          <p:nvPr/>
        </p:nvSpPr>
        <p:spPr>
          <a:xfrm flipH="1">
            <a:off x="8232096" y="5198037"/>
            <a:ext cx="202355" cy="781577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F4629DB9-47BC-207F-A4E4-0B997A662DE9}"/>
              </a:ext>
            </a:extLst>
          </p:cNvPr>
          <p:cNvSpPr/>
          <p:nvPr/>
        </p:nvSpPr>
        <p:spPr>
          <a:xfrm>
            <a:off x="5796919" y="5961444"/>
            <a:ext cx="1540476" cy="362465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20EF2A5-E7E4-D7E2-FE6A-BECE7C2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463" y="2123457"/>
            <a:ext cx="434194" cy="43419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764AABA-7FA8-E1A1-C6B3-D4383794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050" y="5371728"/>
            <a:ext cx="434194" cy="4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3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4236C8-86F1-68A9-1E1F-3F87F26B3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0412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Rectangle 922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5C85CDD-C0D4-626A-77A9-E3BCF1AE6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939860"/>
            <a:ext cx="5294716" cy="2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29" name="Straight Connector 922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197D5F5-9FAC-38B4-63A5-F6E35EF8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17" y="1728073"/>
            <a:ext cx="5294715" cy="3401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2B4F9-82F0-EA68-0623-28DEFC1F5CA4}"/>
              </a:ext>
            </a:extLst>
          </p:cNvPr>
          <p:cNvSpPr txBox="1"/>
          <p:nvPr/>
        </p:nvSpPr>
        <p:spPr>
          <a:xfrm>
            <a:off x="722376" y="886795"/>
            <a:ext cx="509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DRAGONFLIES (ODONATA)</a:t>
            </a:r>
          </a:p>
        </p:txBody>
      </p:sp>
    </p:spTree>
    <p:extLst>
      <p:ext uri="{BB962C8B-B14F-4D97-AF65-F5344CB8AC3E}">
        <p14:creationId xmlns:p14="http://schemas.microsoft.com/office/powerpoint/2010/main" val="3468829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6F651-2CA6-89BD-E5BE-4E628EC1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MAYFLIES EYES</a:t>
            </a:r>
          </a:p>
        </p:txBody>
      </p:sp>
      <p:pic>
        <p:nvPicPr>
          <p:cNvPr id="2050" name="Picture 2" descr="Mayfly - Callibaetis - male">
            <a:extLst>
              <a:ext uri="{FF2B5EF4-FFF2-40B4-BE49-F238E27FC236}">
                <a16:creationId xmlns:a16="http://schemas.microsoft.com/office/drawing/2014/main" id="{E247B311-7699-7326-DE3A-989FC605C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70" y="1336691"/>
            <a:ext cx="5115311" cy="335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89EC6F-71DB-7BE9-1023-5F7DDBB13A0E}"/>
              </a:ext>
            </a:extLst>
          </p:cNvPr>
          <p:cNvSpPr txBox="1"/>
          <p:nvPr/>
        </p:nvSpPr>
        <p:spPr>
          <a:xfrm>
            <a:off x="676349" y="4689047"/>
            <a:ext cx="101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Beatidae</a:t>
            </a:r>
          </a:p>
        </p:txBody>
      </p:sp>
      <p:pic>
        <p:nvPicPr>
          <p:cNvPr id="4098" name="Picture 2" descr="Mayfly - Callibaetis - male">
            <a:extLst>
              <a:ext uri="{FF2B5EF4-FFF2-40B4-BE49-F238E27FC236}">
                <a16:creationId xmlns:a16="http://schemas.microsoft.com/office/drawing/2014/main" id="{26395940-590C-E2F3-F1FC-9D73866A7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49" y="2072902"/>
            <a:ext cx="3873067" cy="22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5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9EC6F-71DB-7BE9-1023-5F7DDBB13A0E}"/>
              </a:ext>
            </a:extLst>
          </p:cNvPr>
          <p:cNvSpPr txBox="1"/>
          <p:nvPr/>
        </p:nvSpPr>
        <p:spPr>
          <a:xfrm>
            <a:off x="539189" y="5257800"/>
            <a:ext cx="154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Heptageniidae</a:t>
            </a:r>
          </a:p>
        </p:txBody>
      </p:sp>
      <p:pic>
        <p:nvPicPr>
          <p:cNvPr id="6146" name="Picture 2" descr="Heptageniidae (Flatheaded Mayfly), lateral - Maccaffertium mediopunctatum">
            <a:extLst>
              <a:ext uri="{FF2B5EF4-FFF2-40B4-BE49-F238E27FC236}">
                <a16:creationId xmlns:a16="http://schemas.microsoft.com/office/drawing/2014/main" id="{811BF4DB-05EF-C13E-7C42-C05C99EF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68" y="1937648"/>
            <a:ext cx="2718308" cy="285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eptageniidae - Rhithrogena">
            <a:extLst>
              <a:ext uri="{FF2B5EF4-FFF2-40B4-BE49-F238E27FC236}">
                <a16:creationId xmlns:a16="http://schemas.microsoft.com/office/drawing/2014/main" id="{278A1847-080E-0684-BC89-A0F0182A2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56" y="1819656"/>
            <a:ext cx="4584192" cy="343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D7097F-366A-C1FC-57BA-D5BD4665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MAYFLIES EYES</a:t>
            </a:r>
          </a:p>
        </p:txBody>
      </p:sp>
    </p:spTree>
    <p:extLst>
      <p:ext uri="{BB962C8B-B14F-4D97-AF65-F5344CB8AC3E}">
        <p14:creationId xmlns:p14="http://schemas.microsoft.com/office/powerpoint/2010/main" val="2382153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6F651-2CA6-89BD-E5BE-4E628EC1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Mayflies Eyes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9EC6F-71DB-7BE9-1023-5F7DDBB13A0E}"/>
              </a:ext>
            </a:extLst>
          </p:cNvPr>
          <p:cNvSpPr txBox="1"/>
          <p:nvPr/>
        </p:nvSpPr>
        <p:spPr>
          <a:xfrm>
            <a:off x="2139389" y="552297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Ephemeridae</a:t>
            </a:r>
          </a:p>
        </p:txBody>
      </p:sp>
      <p:pic>
        <p:nvPicPr>
          <p:cNvPr id="8194" name="Picture 2" descr="Nixe inconspicua ??? - male">
            <a:extLst>
              <a:ext uri="{FF2B5EF4-FFF2-40B4-BE49-F238E27FC236}">
                <a16:creationId xmlns:a16="http://schemas.microsoft.com/office/drawing/2014/main" id="{B1FBF91E-EE42-2759-035D-8D793B9D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12" y="1490472"/>
            <a:ext cx="4126230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yfly-black-silhouette.png">
            <a:extLst>
              <a:ext uri="{FF2B5EF4-FFF2-40B4-BE49-F238E27FC236}">
                <a16:creationId xmlns:a16="http://schemas.microsoft.com/office/drawing/2014/main" id="{998CB17E-C7A0-045F-1C9F-64F1617C0E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  <a14:imgEffect>
                      <a14:colorTemperature colorTemp="3783"/>
                    </a14:imgEffect>
                    <a14:imgEffect>
                      <a14:saturation sat="230000"/>
                    </a14:imgEffect>
                    <a14:imgEffect>
                      <a14:brightnessContrast bright="61000" contras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635113"/>
            <a:ext cx="1864233" cy="634247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EFF9ABC-50BD-3637-5119-CD46A7C4B2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204"/>
          <a:stretch/>
        </p:blipFill>
        <p:spPr>
          <a:xfrm>
            <a:off x="5274399" y="1269360"/>
            <a:ext cx="2598585" cy="3803904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9C3061-3D08-97A6-C8B0-9818EEFE3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631" y="4522195"/>
            <a:ext cx="3096768" cy="110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A54F65-2F41-B3FF-1E4A-457A413F7E46}"/>
              </a:ext>
            </a:extLst>
          </p:cNvPr>
          <p:cNvSpPr txBox="1"/>
          <p:nvPr/>
        </p:nvSpPr>
        <p:spPr>
          <a:xfrm>
            <a:off x="3374135" y="693398"/>
            <a:ext cx="171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 Mayflies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3D531-002C-7CE8-0E9E-DBFD30107803}"/>
              </a:ext>
            </a:extLst>
          </p:cNvPr>
          <p:cNvSpPr txBox="1"/>
          <p:nvPr/>
        </p:nvSpPr>
        <p:spPr>
          <a:xfrm>
            <a:off x="5547359" y="5825501"/>
            <a:ext cx="2897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 Transcriptomes</a:t>
            </a:r>
          </a:p>
        </p:txBody>
      </p:sp>
      <p:sp>
        <p:nvSpPr>
          <p:cNvPr id="18" name="Striped Right Arrow 17">
            <a:extLst>
              <a:ext uri="{FF2B5EF4-FFF2-40B4-BE49-F238E27FC236}">
                <a16:creationId xmlns:a16="http://schemas.microsoft.com/office/drawing/2014/main" id="{2DCFFD9E-71E6-2CC2-B259-053E6A9E9B7B}"/>
              </a:ext>
            </a:extLst>
          </p:cNvPr>
          <p:cNvSpPr/>
          <p:nvPr/>
        </p:nvSpPr>
        <p:spPr>
          <a:xfrm rot="5400000">
            <a:off x="6364224" y="4965965"/>
            <a:ext cx="722376" cy="99669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2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4.png">
            <a:extLst>
              <a:ext uri="{FF2B5EF4-FFF2-40B4-BE49-F238E27FC236}">
                <a16:creationId xmlns:a16="http://schemas.microsoft.com/office/drawing/2014/main" id="{F8F6D178-47AA-279B-72D3-1DECFF9631D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95809" y="768128"/>
            <a:ext cx="4186460" cy="5066643"/>
          </a:xfrm>
          <a:prstGeom prst="rect">
            <a:avLst/>
          </a:prstGeom>
          <a:ln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2DF7A8-76D4-FBA1-1D9A-C121D555DD31}"/>
              </a:ext>
            </a:extLst>
          </p:cNvPr>
          <p:cNvSpPr/>
          <p:nvPr/>
        </p:nvSpPr>
        <p:spPr>
          <a:xfrm>
            <a:off x="3096047" y="0"/>
            <a:ext cx="5742879" cy="676879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F0839C-3C3D-8307-433A-5ED86DDAC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455" y="1046621"/>
            <a:ext cx="10868276" cy="2837827"/>
          </a:xfrm>
        </p:spPr>
        <p:txBody>
          <a:bodyPr/>
          <a:lstStyle/>
          <a:p>
            <a:r>
              <a:rPr lang="en-US" dirty="0"/>
              <a:t>THE WORKFLOW</a:t>
            </a:r>
            <a:br>
              <a:rPr lang="en-US" dirty="0"/>
            </a:br>
            <a:r>
              <a:rPr lang="en-US" sz="3600" dirty="0"/>
              <a:t>PRELIMINARY STEPS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1272E-2BE5-FBEA-D1C3-1A59769BF912}"/>
              </a:ext>
            </a:extLst>
          </p:cNvPr>
          <p:cNvSpPr/>
          <p:nvPr/>
        </p:nvSpPr>
        <p:spPr>
          <a:xfrm>
            <a:off x="3378820" y="5430644"/>
            <a:ext cx="5475248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1C6B-6D34-FC7E-C4C8-4E4D0E5D03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PIPELINE</a:t>
            </a:r>
          </a:p>
        </p:txBody>
      </p:sp>
      <p:pic>
        <p:nvPicPr>
          <p:cNvPr id="3" name="image4.png">
            <a:extLst>
              <a:ext uri="{FF2B5EF4-FFF2-40B4-BE49-F238E27FC236}">
                <a16:creationId xmlns:a16="http://schemas.microsoft.com/office/drawing/2014/main" id="{7BB6746A-C9E6-A963-F68B-8F87E330092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98227" y="406082"/>
            <a:ext cx="4995545" cy="6045835"/>
          </a:xfrm>
          <a:prstGeom prst="rect">
            <a:avLst/>
          </a:prstGeom>
          <a:ln/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8071AD9D-256E-DC84-B904-3E0B3B644504}"/>
              </a:ext>
            </a:extLst>
          </p:cNvPr>
          <p:cNvSpPr/>
          <p:nvPr/>
        </p:nvSpPr>
        <p:spPr>
          <a:xfrm>
            <a:off x="3596519" y="832022"/>
            <a:ext cx="385470" cy="2784389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B5138EDE-415B-87DC-65B1-751C74D1587D}"/>
              </a:ext>
            </a:extLst>
          </p:cNvPr>
          <p:cNvSpPr/>
          <p:nvPr/>
        </p:nvSpPr>
        <p:spPr>
          <a:xfrm>
            <a:off x="4516747" y="4608381"/>
            <a:ext cx="385470" cy="886257"/>
          </a:xfrm>
          <a:prstGeom prst="leftBracket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5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395</Words>
  <Application>Microsoft Macintosh PowerPoint</Application>
  <PresentationFormat>Widescreen</PresentationFormat>
  <Paragraphs>107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Office Theme</vt:lpstr>
      <vt:lpstr>A Bioinformatic Workflow for Transcriptome Analysis of Opsin genes in Ephemeroptera (Mayflies)</vt:lpstr>
      <vt:lpstr>BACKGROUND</vt:lpstr>
      <vt:lpstr>PowerPoint Presentation</vt:lpstr>
      <vt:lpstr>MAYFLIES EYES</vt:lpstr>
      <vt:lpstr>MAYFLIES EYES</vt:lpstr>
      <vt:lpstr>Mayflies Eyes</vt:lpstr>
      <vt:lpstr>PowerPoint Presentation</vt:lpstr>
      <vt:lpstr>THE WORKFLOW PRELIMINARY STEPS</vt:lpstr>
      <vt:lpstr>THE PIPELINE</vt:lpstr>
      <vt:lpstr>PowerPoint Presentation</vt:lpstr>
      <vt:lpstr>PowerPoint Presentation</vt:lpstr>
      <vt:lpstr>PowerPoint Presentation</vt:lpstr>
      <vt:lpstr>PowerPoint Presentation</vt:lpstr>
      <vt:lpstr>THE PIPELINE</vt:lpstr>
      <vt:lpstr>THE WORKFLOW MAIN STEPS</vt:lpstr>
      <vt:lpstr>THE PIPELINE</vt:lpstr>
      <vt:lpstr>PowerPoint Presentation</vt:lpstr>
      <vt:lpstr>PowerPoint Presentation</vt:lpstr>
      <vt:lpstr>PowerPoint Presentation</vt:lpstr>
      <vt:lpstr>THE PIPELINE</vt:lpstr>
      <vt:lpstr>PowerPoint Presentation</vt:lpstr>
      <vt:lpstr>THE PIPELINE</vt:lpstr>
      <vt:lpstr>RESULTS</vt:lpstr>
      <vt:lpstr>PowerPoint Presentation</vt:lpstr>
      <vt:lpstr>PowerPoint Presentation</vt:lpstr>
      <vt:lpstr>Future Work</vt:lpstr>
      <vt:lpstr>THE PIPELINE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Ernie Vilela</dc:creator>
  <cp:lastModifiedBy>Ernie Vilela</cp:lastModifiedBy>
  <cp:revision>11</cp:revision>
  <dcterms:created xsi:type="dcterms:W3CDTF">2022-05-02T12:33:45Z</dcterms:created>
  <dcterms:modified xsi:type="dcterms:W3CDTF">2023-05-02T19:40:13Z</dcterms:modified>
</cp:coreProperties>
</file>